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67" r:id="rId6"/>
    <p:sldId id="263" r:id="rId7"/>
    <p:sldId id="261" r:id="rId8"/>
    <p:sldId id="262" r:id="rId9"/>
    <p:sldId id="269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3672408"/>
          </a:xfrm>
          <a:solidFill>
            <a:srgbClr val="FF505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4000" dirty="0" smtClean="0"/>
              <a:t>I.C. BASSA SABINA</a:t>
            </a:r>
            <a:br>
              <a:rPr lang="it-IT" sz="4000" dirty="0" smtClean="0"/>
            </a:br>
            <a:r>
              <a:rPr lang="it-IT" sz="4000" dirty="0" smtClean="0"/>
              <a:t>SCUOLA SECONDARIA </a:t>
            </a:r>
            <a:r>
              <a:rPr lang="it-IT" sz="4000" dirty="0" err="1" smtClean="0"/>
              <a:t>DI</a:t>
            </a:r>
            <a:r>
              <a:rPr lang="it-IT" sz="4000" dirty="0" smtClean="0"/>
              <a:t> PRIMO GRADO</a:t>
            </a:r>
            <a:br>
              <a:rPr lang="it-IT" sz="4000" dirty="0" smtClean="0"/>
            </a:br>
            <a:r>
              <a:rPr lang="it-IT" sz="4000" dirty="0" smtClean="0"/>
              <a:t>SCAMBIO CULTURALE</a:t>
            </a:r>
            <a:br>
              <a:rPr lang="it-IT" sz="4000" dirty="0" smtClean="0"/>
            </a:br>
            <a:r>
              <a:rPr lang="it-IT" sz="4000" dirty="0" smtClean="0"/>
              <a:t>POGGIO MIRTETO-LEOGNAN (Francia</a:t>
            </a:r>
            <a:r>
              <a:rPr lang="it-IT" dirty="0" smtClean="0"/>
              <a:t>)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4869160"/>
            <a:ext cx="6912768" cy="1512168"/>
          </a:xfr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CLASSI PRIME, SECONDE, TERZE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Viner Hand ITC" pitchFamily="66" charset="0"/>
              </a:rPr>
              <a:t/>
            </a:r>
            <a:br>
              <a:rPr lang="it-IT" b="1" dirty="0" smtClean="0">
                <a:latin typeface="Viner Hand ITC" pitchFamily="66" charset="0"/>
              </a:rPr>
            </a:br>
            <a:r>
              <a:rPr lang="it-IT" b="1" dirty="0">
                <a:latin typeface="Viner Hand ITC" pitchFamily="66" charset="0"/>
              </a:rPr>
              <a:t/>
            </a:r>
            <a:br>
              <a:rPr lang="it-IT" b="1" dirty="0">
                <a:latin typeface="Viner Hand ITC" pitchFamily="66" charset="0"/>
              </a:rPr>
            </a:br>
            <a:r>
              <a:rPr lang="it-IT" b="1" dirty="0" smtClean="0">
                <a:latin typeface="Viner Hand ITC" pitchFamily="66" charset="0"/>
              </a:rPr>
              <a:t/>
            </a:r>
            <a:br>
              <a:rPr lang="it-IT" b="1" dirty="0" smtClean="0">
                <a:latin typeface="Viner Hand ITC" pitchFamily="66" charset="0"/>
              </a:rPr>
            </a:br>
            <a:r>
              <a:rPr lang="it-IT" b="1" dirty="0">
                <a:latin typeface="Viner Hand ITC" pitchFamily="66" charset="0"/>
              </a:rPr>
              <a:t/>
            </a:r>
            <a:br>
              <a:rPr lang="it-IT" b="1" dirty="0">
                <a:latin typeface="Viner Hand ITC" pitchFamily="66" charset="0"/>
              </a:rPr>
            </a:br>
            <a:r>
              <a:rPr lang="it-IT" b="1" dirty="0" smtClean="0">
                <a:latin typeface="Viner Hand ITC" pitchFamily="66" charset="0"/>
              </a:rPr>
              <a:t>IPOTESI DI PROGRAMMA IN ITALIA</a:t>
            </a:r>
            <a:br>
              <a:rPr lang="it-IT" b="1" dirty="0" smtClean="0">
                <a:latin typeface="Viner Hand ITC" pitchFamily="66" charset="0"/>
              </a:rPr>
            </a:br>
            <a:r>
              <a:rPr lang="it-IT" b="1" dirty="0" smtClean="0">
                <a:latin typeface="Viner Hand ITC" pitchFamily="66" charset="0"/>
              </a:rPr>
              <a:t>(al </a:t>
            </a:r>
            <a:r>
              <a:rPr lang="it-IT" b="1" dirty="0" smtClean="0">
                <a:latin typeface="Viner Hand ITC" pitchFamily="66" charset="0"/>
              </a:rPr>
              <a:t>terzo</a:t>
            </a:r>
            <a:r>
              <a:rPr lang="it-IT" b="1" dirty="0" smtClean="0">
                <a:latin typeface="Viner Hand ITC" pitchFamily="66" charset="0"/>
              </a:rPr>
              <a:t> </a:t>
            </a:r>
            <a:r>
              <a:rPr lang="it-IT" b="1" dirty="0" smtClean="0">
                <a:latin typeface="Viner Hand ITC" pitchFamily="66" charset="0"/>
              </a:rPr>
              <a:t>anno)</a:t>
            </a:r>
            <a:br>
              <a:rPr lang="it-IT" b="1" dirty="0" smtClean="0">
                <a:latin typeface="Viner Hand ITC" pitchFamily="66" charset="0"/>
              </a:rPr>
            </a:br>
            <a:r>
              <a:rPr lang="it-IT" b="1" dirty="0">
                <a:latin typeface="Viner Hand ITC" pitchFamily="66" charset="0"/>
              </a:rPr>
              <a:t/>
            </a:r>
            <a:br>
              <a:rPr lang="it-IT" b="1" dirty="0">
                <a:latin typeface="Viner Hand ITC" pitchFamily="66" charset="0"/>
              </a:rPr>
            </a:br>
            <a:r>
              <a:rPr lang="it-IT" b="1" dirty="0" smtClean="0">
                <a:latin typeface="Viner Hand ITC" pitchFamily="66" charset="0"/>
              </a:rPr>
              <a:t/>
            </a:r>
            <a:br>
              <a:rPr lang="it-IT" b="1" dirty="0" smtClean="0">
                <a:latin typeface="Viner Hand ITC" pitchFamily="66" charset="0"/>
              </a:rPr>
            </a:br>
            <a:r>
              <a:rPr lang="it-IT" b="1" dirty="0" smtClean="0">
                <a:latin typeface="Viner Hand ITC" pitchFamily="66" charset="0"/>
              </a:rPr>
              <a:t/>
            </a:r>
            <a:br>
              <a:rPr lang="it-IT" b="1" dirty="0" smtClean="0">
                <a:latin typeface="Viner Hand ITC" pitchFamily="66" charset="0"/>
              </a:rPr>
            </a:br>
            <a:endParaRPr lang="it-IT" b="1" dirty="0">
              <a:latin typeface="Viner Hand ITC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it-IT" sz="4400" dirty="0" smtClean="0">
                <a:latin typeface="Viner Hand ITC" pitchFamily="66" charset="0"/>
              </a:rPr>
              <a:t>Per il programma dettagliato dei francesi in Italia </a:t>
            </a:r>
          </a:p>
          <a:p>
            <a:pPr>
              <a:buNone/>
            </a:pPr>
            <a:r>
              <a:rPr lang="it-IT" sz="4400" dirty="0" smtClean="0">
                <a:latin typeface="Viner Hand ITC" pitchFamily="66" charset="0"/>
              </a:rPr>
              <a:t>si informeranno in tempo utile le famiglie ospitanti</a:t>
            </a:r>
            <a:endParaRPr lang="it-IT" sz="4400" dirty="0">
              <a:latin typeface="Viner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85728"/>
            <a:ext cx="8229600" cy="128588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Viner Hand ITC" pitchFamily="66" charset="0"/>
              </a:rPr>
              <a:t/>
            </a:r>
            <a:br>
              <a:rPr lang="fr-FR" dirty="0" smtClean="0">
                <a:latin typeface="Viner Hand ITC" pitchFamily="66" charset="0"/>
              </a:rPr>
            </a:br>
            <a:r>
              <a:rPr lang="fr-FR" dirty="0" err="1" smtClean="0">
                <a:latin typeface="Viner Hand ITC" pitchFamily="66" charset="0"/>
              </a:rPr>
              <a:t>Obiettivi</a:t>
            </a:r>
            <a:r>
              <a:rPr lang="fr-FR" dirty="0" smtClean="0">
                <a:latin typeface="Viner Hand ITC" pitchFamily="66" charset="0"/>
              </a:rPr>
              <a:t> di </a:t>
            </a:r>
            <a:r>
              <a:rPr lang="fr-FR" dirty="0" err="1" smtClean="0">
                <a:latin typeface="Viner Hand ITC" pitchFamily="66" charset="0"/>
              </a:rPr>
              <a:t>uno</a:t>
            </a:r>
            <a:r>
              <a:rPr lang="fr-FR" dirty="0" smtClean="0">
                <a:latin typeface="Viner Hand ITC" pitchFamily="66" charset="0"/>
              </a:rPr>
              <a:t> </a:t>
            </a:r>
            <a:r>
              <a:rPr lang="fr-FR" dirty="0" err="1" smtClean="0">
                <a:latin typeface="Viner Hand ITC" pitchFamily="66" charset="0"/>
              </a:rPr>
              <a:t>Scambio</a:t>
            </a:r>
            <a:r>
              <a:rPr lang="fr-FR" dirty="0" smtClean="0">
                <a:latin typeface="Viner Hand ITC" pitchFamily="66" charset="0"/>
              </a:rPr>
              <a:t> Culturale</a:t>
            </a:r>
            <a:r>
              <a:rPr lang="it-IT" dirty="0" smtClean="0">
                <a:latin typeface="Viner Hand ITC" pitchFamily="66" charset="0"/>
              </a:rPr>
              <a:t/>
            </a:r>
            <a:br>
              <a:rPr lang="it-IT" dirty="0" smtClean="0">
                <a:latin typeface="Viner Hand ITC" pitchFamily="66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50059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fr-FR" sz="2400" dirty="0" err="1" smtClean="0">
                <a:latin typeface="Viner Hand ITC" pitchFamily="66" charset="0"/>
              </a:rPr>
              <a:t>Sciluppare</a:t>
            </a:r>
            <a:r>
              <a:rPr lang="fr-FR" sz="2400" dirty="0" smtClean="0">
                <a:latin typeface="Viner Hand ITC" pitchFamily="66" charset="0"/>
              </a:rPr>
              <a:t> le </a:t>
            </a:r>
            <a:r>
              <a:rPr lang="fr-FR" sz="2400" dirty="0" err="1" smtClean="0">
                <a:latin typeface="Viner Hand ITC" pitchFamily="66" charset="0"/>
              </a:rPr>
              <a:t>competenze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comunicative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della</a:t>
            </a:r>
            <a:r>
              <a:rPr lang="fr-FR" sz="2400" dirty="0" smtClean="0">
                <a:latin typeface="Viner Hand ITC" pitchFamily="66" charset="0"/>
              </a:rPr>
              <a:t> lingua </a:t>
            </a:r>
            <a:r>
              <a:rPr lang="fr-FR" sz="2400" dirty="0" err="1" smtClean="0">
                <a:latin typeface="Viner Hand ITC" pitchFamily="66" charset="0"/>
              </a:rPr>
              <a:t>francese</a:t>
            </a:r>
            <a:r>
              <a:rPr lang="fr-FR" sz="2400" dirty="0" smtClean="0">
                <a:latin typeface="Viner Hand ITC" pitchFamily="66" charset="0"/>
              </a:rPr>
              <a:t>, </a:t>
            </a:r>
            <a:r>
              <a:rPr lang="fr-FR" sz="2400" dirty="0" err="1" smtClean="0">
                <a:latin typeface="Viner Hand ITC" pitchFamily="66" charset="0"/>
              </a:rPr>
              <a:t>durante</a:t>
            </a:r>
            <a:r>
              <a:rPr lang="fr-FR" sz="2400" dirty="0" smtClean="0">
                <a:latin typeface="Viner Hand ITC" pitchFamily="66" charset="0"/>
              </a:rPr>
              <a:t> il </a:t>
            </a:r>
            <a:r>
              <a:rPr lang="fr-FR" sz="2400" dirty="0" err="1" smtClean="0">
                <a:latin typeface="Viner Hand ITC" pitchFamily="66" charset="0"/>
              </a:rPr>
              <a:t>triennio</a:t>
            </a:r>
            <a:r>
              <a:rPr lang="fr-FR" sz="2400" dirty="0" smtClean="0">
                <a:latin typeface="Viner Hand ITC" pitchFamily="66" charset="0"/>
              </a:rPr>
              <a:t>, </a:t>
            </a:r>
            <a:r>
              <a:rPr lang="fr-FR" sz="2400" dirty="0" err="1" smtClean="0">
                <a:latin typeface="Viner Hand ITC" pitchFamily="66" charset="0"/>
              </a:rPr>
              <a:t>attraverso</a:t>
            </a:r>
            <a:r>
              <a:rPr lang="fr-FR" sz="2400" dirty="0" smtClean="0">
                <a:latin typeface="Viner Hand ITC" pitchFamily="66" charset="0"/>
              </a:rPr>
              <a:t> la </a:t>
            </a:r>
            <a:r>
              <a:rPr lang="fr-FR" sz="2400" b="1" dirty="0" err="1" smtClean="0">
                <a:latin typeface="Viner Hand ITC" pitchFamily="66" charset="0"/>
              </a:rPr>
              <a:t>corrispondenza</a:t>
            </a:r>
            <a:r>
              <a:rPr lang="fr-FR" sz="2400" b="1" dirty="0" smtClean="0">
                <a:latin typeface="Viner Hand ITC" pitchFamily="66" charset="0"/>
              </a:rPr>
              <a:t> </a:t>
            </a:r>
            <a:r>
              <a:rPr lang="fr-FR" sz="2400" dirty="0" smtClean="0">
                <a:latin typeface="Viner Hand ITC" pitchFamily="66" charset="0"/>
              </a:rPr>
              <a:t>con un/a </a:t>
            </a:r>
            <a:r>
              <a:rPr lang="fr-FR" sz="2400" dirty="0" err="1" smtClean="0">
                <a:latin typeface="Viner Hand ITC" pitchFamily="66" charset="0"/>
              </a:rPr>
              <a:t>coetaneo</a:t>
            </a:r>
            <a:r>
              <a:rPr lang="fr-FR" sz="2400" dirty="0" smtClean="0">
                <a:latin typeface="Viner Hand ITC" pitchFamily="66" charset="0"/>
              </a:rPr>
              <a:t>/a </a:t>
            </a:r>
            <a:r>
              <a:rPr lang="fr-FR" sz="2400" dirty="0" err="1" smtClean="0">
                <a:latin typeface="Viner Hand ITC" pitchFamily="66" charset="0"/>
              </a:rPr>
              <a:t>francese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che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studia</a:t>
            </a:r>
            <a:r>
              <a:rPr lang="fr-FR" sz="2400" dirty="0" smtClean="0">
                <a:latin typeface="Viner Hand ITC" pitchFamily="66" charset="0"/>
              </a:rPr>
              <a:t> l’italiano come seconda lingua </a:t>
            </a:r>
            <a:r>
              <a:rPr lang="fr-FR" sz="2400" dirty="0" err="1" smtClean="0">
                <a:latin typeface="Viner Hand ITC" pitchFamily="66" charset="0"/>
              </a:rPr>
              <a:t>straniera</a:t>
            </a:r>
            <a:endParaRPr lang="fr-FR" sz="2400" dirty="0" smtClean="0">
              <a:latin typeface="Viner Hand ITC" pitchFamily="66" charset="0"/>
            </a:endParaRPr>
          </a:p>
          <a:p>
            <a:r>
              <a:rPr lang="fr-FR" sz="2400" dirty="0" smtClean="0">
                <a:latin typeface="Viner Hand ITC" pitchFamily="66" charset="0"/>
              </a:rPr>
              <a:t>Al </a:t>
            </a:r>
            <a:r>
              <a:rPr lang="fr-FR" sz="2400" dirty="0" err="1" smtClean="0">
                <a:latin typeface="Viner Hand ITC" pitchFamily="66" charset="0"/>
              </a:rPr>
              <a:t>terzo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anno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a</a:t>
            </a:r>
            <a:r>
              <a:rPr lang="fr-FR" sz="2400" dirty="0" err="1" smtClean="0">
                <a:latin typeface="Viner Hand ITC" pitchFamily="66" charset="0"/>
              </a:rPr>
              <a:t>ccoglienza</a:t>
            </a:r>
            <a:r>
              <a:rPr lang="fr-FR" sz="2400" dirty="0" smtClean="0">
                <a:latin typeface="Viner Hand ITC" pitchFamily="66" charset="0"/>
              </a:rPr>
              <a:t>  </a:t>
            </a:r>
            <a:r>
              <a:rPr lang="fr-FR" sz="2400" dirty="0" smtClean="0">
                <a:latin typeface="Viner Hand ITC" pitchFamily="66" charset="0"/>
              </a:rPr>
              <a:t>in </a:t>
            </a:r>
            <a:r>
              <a:rPr lang="fr-FR" sz="2400" dirty="0" err="1" smtClean="0">
                <a:latin typeface="Viner Hand ITC" pitchFamily="66" charset="0"/>
              </a:rPr>
              <a:t>Italia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smtClean="0">
                <a:latin typeface="Viner Hand ITC" pitchFamily="66" charset="0"/>
              </a:rPr>
              <a:t>dei </a:t>
            </a:r>
            <a:r>
              <a:rPr lang="fr-FR" sz="2400" dirty="0" err="1" smtClean="0">
                <a:latin typeface="Viner Hand ITC" pitchFamily="66" charset="0"/>
              </a:rPr>
              <a:t>corrispondenti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francesi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smtClean="0">
                <a:latin typeface="Viner Hand ITC" pitchFamily="66" charset="0"/>
              </a:rPr>
              <a:t>e </a:t>
            </a:r>
            <a:r>
              <a:rPr lang="fr-FR" sz="2400" dirty="0" err="1" smtClean="0">
                <a:latin typeface="Viner Hand ITC" pitchFamily="66" charset="0"/>
              </a:rPr>
              <a:t>Viaggio</a:t>
            </a:r>
            <a:r>
              <a:rPr lang="fr-FR" sz="2400" dirty="0" smtClean="0">
                <a:latin typeface="Viner Hand ITC" pitchFamily="66" charset="0"/>
              </a:rPr>
              <a:t> culturale  dei </a:t>
            </a:r>
            <a:r>
              <a:rPr lang="fr-FR" sz="2400" dirty="0" err="1" smtClean="0">
                <a:latin typeface="Viner Hand ITC" pitchFamily="66" charset="0"/>
              </a:rPr>
              <a:t>corrispondenti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italiani</a:t>
            </a:r>
            <a:r>
              <a:rPr lang="fr-FR" sz="2400" dirty="0" smtClean="0">
                <a:latin typeface="Viner Hand ITC" pitchFamily="66" charset="0"/>
              </a:rPr>
              <a:t> in Francia </a:t>
            </a:r>
            <a:r>
              <a:rPr lang="fr-FR" sz="2400" dirty="0" smtClean="0">
                <a:latin typeface="Viner Hand ITC" pitchFamily="66" charset="0"/>
              </a:rPr>
              <a:t>come  </a:t>
            </a:r>
            <a:r>
              <a:rPr lang="fr-FR" sz="2400" dirty="0" err="1" smtClean="0">
                <a:latin typeface="Viner Hand ITC" pitchFamily="66" charset="0"/>
              </a:rPr>
              <a:t>opportunità</a:t>
            </a:r>
            <a:r>
              <a:rPr lang="fr-FR" sz="2400" dirty="0" smtClean="0">
                <a:latin typeface="Viner Hand ITC" pitchFamily="66" charset="0"/>
              </a:rPr>
              <a:t> di </a:t>
            </a:r>
            <a:r>
              <a:rPr lang="fr-FR" sz="2400" b="1" dirty="0" err="1" smtClean="0">
                <a:latin typeface="Viner Hand ITC" pitchFamily="66" charset="0"/>
              </a:rPr>
              <a:t>socializzare</a:t>
            </a:r>
            <a:r>
              <a:rPr lang="fr-FR" sz="2400" dirty="0" smtClean="0">
                <a:latin typeface="Viner Hand ITC" pitchFamily="66" charset="0"/>
              </a:rPr>
              <a:t>, </a:t>
            </a:r>
            <a:r>
              <a:rPr lang="fr-FR" sz="2400" dirty="0" err="1" smtClean="0">
                <a:latin typeface="Viner Hand ITC" pitchFamily="66" charset="0"/>
              </a:rPr>
              <a:t>trascorrendo</a:t>
            </a:r>
            <a:r>
              <a:rPr lang="fr-FR" sz="2400" dirty="0" smtClean="0">
                <a:latin typeface="Viner Hand ITC" pitchFamily="66" charset="0"/>
              </a:rPr>
              <a:t> molto tempo </a:t>
            </a:r>
            <a:r>
              <a:rPr lang="fr-FR" sz="2400" dirty="0" err="1" smtClean="0">
                <a:latin typeface="Viner Hand ITC" pitchFamily="66" charset="0"/>
              </a:rPr>
              <a:t>insieme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nelle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famiglie</a:t>
            </a:r>
            <a:r>
              <a:rPr lang="fr-FR" sz="2400" dirty="0" smtClean="0">
                <a:latin typeface="Viner Hand ITC" pitchFamily="66" charset="0"/>
              </a:rPr>
              <a:t> dei </a:t>
            </a:r>
            <a:r>
              <a:rPr lang="fr-FR" sz="2400" dirty="0" err="1" smtClean="0">
                <a:latin typeface="Viner Hand ITC" pitchFamily="66" charset="0"/>
              </a:rPr>
              <a:t>rispettivi</a:t>
            </a:r>
            <a:r>
              <a:rPr lang="fr-FR" sz="2400" dirty="0" smtClean="0">
                <a:latin typeface="Viner Hand ITC" pitchFamily="66" charset="0"/>
              </a:rPr>
              <a:t> </a:t>
            </a:r>
            <a:r>
              <a:rPr lang="fr-FR" sz="2400" dirty="0" err="1" smtClean="0">
                <a:latin typeface="Viner Hand ITC" pitchFamily="66" charset="0"/>
              </a:rPr>
              <a:t>corrispondenti</a:t>
            </a:r>
            <a:r>
              <a:rPr lang="fr-FR" sz="2400" dirty="0" smtClean="0">
                <a:latin typeface="Viner Hand ITC" pitchFamily="66" charset="0"/>
              </a:rPr>
              <a:t>, </a:t>
            </a:r>
            <a:r>
              <a:rPr lang="fr-FR" sz="2400" dirty="0" err="1" smtClean="0">
                <a:latin typeface="Viner Hand ITC" pitchFamily="66" charset="0"/>
              </a:rPr>
              <a:t>una</a:t>
            </a:r>
            <a:r>
              <a:rPr lang="fr-FR" sz="2400" dirty="0" smtClean="0">
                <a:latin typeface="Viner Hand ITC" pitchFamily="66" charset="0"/>
              </a:rPr>
              <a:t> full immersion </a:t>
            </a:r>
            <a:r>
              <a:rPr lang="fr-FR" sz="2400" dirty="0" err="1" smtClean="0">
                <a:latin typeface="Viner Hand ITC" pitchFamily="66" charset="0"/>
              </a:rPr>
              <a:t>linguistica</a:t>
            </a:r>
            <a:r>
              <a:rPr lang="fr-FR" sz="2400" dirty="0" smtClean="0">
                <a:latin typeface="Viner Hand ITC" pitchFamily="66" charset="0"/>
              </a:rPr>
              <a:t>, </a:t>
            </a:r>
            <a:r>
              <a:rPr lang="fr-FR" sz="2400" dirty="0" err="1" smtClean="0">
                <a:latin typeface="Viner Hand ITC" pitchFamily="66" charset="0"/>
              </a:rPr>
              <a:t>umana</a:t>
            </a:r>
            <a:r>
              <a:rPr lang="fr-FR" sz="2400" dirty="0" smtClean="0">
                <a:latin typeface="Viner Hand ITC" pitchFamily="66" charset="0"/>
              </a:rPr>
              <a:t> e culturale </a:t>
            </a:r>
            <a:r>
              <a:rPr lang="fr-FR" sz="2400" dirty="0" err="1" smtClean="0">
                <a:latin typeface="Viner Hand ITC" pitchFamily="66" charset="0"/>
              </a:rPr>
              <a:t>preziosissima</a:t>
            </a:r>
            <a:endParaRPr lang="fr-FR" sz="2400" dirty="0" smtClean="0">
              <a:latin typeface="Viner Hand ITC" pitchFamily="66" charset="0"/>
            </a:endParaRPr>
          </a:p>
          <a:p>
            <a:r>
              <a:rPr lang="fr-FR" sz="2400" b="1" dirty="0" err="1" smtClean="0">
                <a:latin typeface="Viner Hand ITC" pitchFamily="66" charset="0"/>
              </a:rPr>
              <a:t>Crescere</a:t>
            </a:r>
            <a:r>
              <a:rPr lang="fr-FR" sz="2400" dirty="0" smtClean="0">
                <a:latin typeface="Viner Hand ITC" pitchFamily="66" charset="0"/>
              </a:rPr>
              <a:t> dal </a:t>
            </a:r>
            <a:r>
              <a:rPr lang="fr-FR" sz="2400" dirty="0" err="1" smtClean="0">
                <a:latin typeface="Viner Hand ITC" pitchFamily="66" charset="0"/>
              </a:rPr>
              <a:t>punto</a:t>
            </a:r>
            <a:r>
              <a:rPr lang="fr-FR" sz="2400" dirty="0" smtClean="0">
                <a:latin typeface="Viner Hand ITC" pitchFamily="66" charset="0"/>
              </a:rPr>
              <a:t> di vista </a:t>
            </a:r>
            <a:r>
              <a:rPr lang="fr-FR" sz="2400" dirty="0" err="1" smtClean="0">
                <a:latin typeface="Viner Hand ITC" pitchFamily="66" charset="0"/>
              </a:rPr>
              <a:t>emotivo</a:t>
            </a:r>
            <a:r>
              <a:rPr lang="fr-FR" sz="2400" dirty="0" smtClean="0">
                <a:latin typeface="Viner Hand ITC" pitchFamily="66" charset="0"/>
              </a:rPr>
              <a:t>, </a:t>
            </a:r>
            <a:r>
              <a:rPr lang="fr-FR" sz="2400" dirty="0" err="1" smtClean="0">
                <a:latin typeface="Viner Hand ITC" pitchFamily="66" charset="0"/>
              </a:rPr>
              <a:t>relazionale</a:t>
            </a:r>
            <a:r>
              <a:rPr lang="fr-FR" sz="2400" dirty="0" smtClean="0">
                <a:latin typeface="Viner Hand ITC" pitchFamily="66" charset="0"/>
              </a:rPr>
              <a:t>, </a:t>
            </a:r>
            <a:r>
              <a:rPr lang="fr-FR" sz="2400" dirty="0" err="1" smtClean="0">
                <a:latin typeface="Viner Hand ITC" pitchFamily="66" charset="0"/>
              </a:rPr>
              <a:t>comunicativo</a:t>
            </a:r>
            <a:r>
              <a:rPr lang="fr-FR" sz="2400" dirty="0" smtClean="0">
                <a:latin typeface="Viner Hand ITC" pitchFamily="66" charset="0"/>
              </a:rPr>
              <a:t> e culturale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5040560" cy="1143000"/>
          </a:xfrm>
          <a:solidFill>
            <a:schemeClr val="accent4">
              <a:lumMod val="60000"/>
              <a:lumOff val="40000"/>
            </a:schemeClr>
          </a:solidFill>
          <a:effectLst>
            <a:softEdge rad="31750"/>
          </a:effectLst>
        </p:spPr>
        <p:txBody>
          <a:bodyPr>
            <a:normAutofit fontScale="90000"/>
          </a:bodyPr>
          <a:lstStyle/>
          <a:p>
            <a:r>
              <a:rPr lang="it-IT" dirty="0" smtClean="0"/>
              <a:t>AVVIAMENTO</a:t>
            </a:r>
            <a:br>
              <a:rPr lang="it-IT" dirty="0" smtClean="0"/>
            </a:br>
            <a:r>
              <a:rPr lang="it-IT" dirty="0" smtClean="0"/>
              <a:t> nelle classi prime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  <a:softEdge rad="317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lnSpcReduction="10000"/>
          </a:bodyPr>
          <a:lstStyle/>
          <a:p>
            <a:r>
              <a:rPr lang="it-IT" b="1" dirty="0" smtClean="0"/>
              <a:t>SCHEDA </a:t>
            </a:r>
            <a:r>
              <a:rPr lang="it-IT" b="1" dirty="0" err="1" smtClean="0"/>
              <a:t>DI</a:t>
            </a:r>
            <a:r>
              <a:rPr lang="it-IT" b="1" dirty="0" smtClean="0"/>
              <a:t> PRESENTAZIONE </a:t>
            </a:r>
            <a:r>
              <a:rPr lang="it-IT" dirty="0" smtClean="0"/>
              <a:t>DETTAGLIATA SU OGNI ALUNNO/A PARTECIPANTE AUTORIZZATA DALLA FAMIGLIA</a:t>
            </a:r>
          </a:p>
          <a:p>
            <a:r>
              <a:rPr lang="it-IT" b="1" dirty="0" smtClean="0"/>
              <a:t>ABBINAMENTO DEGLI ALUNNI </a:t>
            </a:r>
            <a:r>
              <a:rPr lang="it-IT" dirty="0" smtClean="0"/>
              <a:t>ITALIANI CON QUELLI FRANCESI SULLA BASE </a:t>
            </a:r>
            <a:r>
              <a:rPr lang="it-IT" dirty="0" err="1" smtClean="0"/>
              <a:t>DI</a:t>
            </a:r>
            <a:r>
              <a:rPr lang="it-IT" dirty="0" smtClean="0"/>
              <a:t> INTERESSI ED ATTITUDINI</a:t>
            </a:r>
          </a:p>
          <a:p>
            <a:r>
              <a:rPr lang="it-IT" dirty="0" smtClean="0"/>
              <a:t>INIZIO DELLA CONOSCENZA DEGLI ALUNNI A PARTIRE  DALLA CLASSE PRIMA ATTRAVERSO LE </a:t>
            </a:r>
            <a:r>
              <a:rPr lang="it-IT" b="1" dirty="0" smtClean="0"/>
              <a:t>CORRISPONDENZE</a:t>
            </a:r>
            <a:r>
              <a:rPr lang="it-IT" dirty="0" smtClean="0"/>
              <a:t> (LETTERE, MAIL, ECC.)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9118" y="260648"/>
            <a:ext cx="8229600" cy="1143000"/>
          </a:xfr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it-IT" dirty="0" smtClean="0"/>
              <a:t>IN COSA CONSISTERA’ LO SCAMBIO CULTURALE (in Italia)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85000" lnSpcReduction="10000"/>
          </a:bodyPr>
          <a:lstStyle/>
          <a:p>
            <a:r>
              <a:rPr lang="it-IT" b="1" u="sng" dirty="0" smtClean="0"/>
              <a:t>AL TERZO ANNO, PER UNA SETTIMANA</a:t>
            </a:r>
            <a:r>
              <a:rPr lang="it-IT" b="1" dirty="0" smtClean="0"/>
              <a:t>, </a:t>
            </a:r>
            <a:r>
              <a:rPr lang="it-IT" dirty="0" smtClean="0"/>
              <a:t>IN AUTUNNO (ottobre-novembre), LE FAMIGLIE ITALIANE OSPITERANNO IL CORRISPONDENTE DEL PROPRIO FIGLIO GARANTENDO: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ALLOGGIO </a:t>
            </a:r>
            <a:r>
              <a:rPr lang="it-IT" dirty="0" smtClean="0"/>
              <a:t>(camera degli ospiti, divano-letto in soggiorno, letto in camera del figlio...)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VITTO </a:t>
            </a:r>
            <a:r>
              <a:rPr lang="it-IT" dirty="0" smtClean="0"/>
              <a:t>(colazione, pranzo a casa o pranzo al sacco quando ci sono uscite didattiche sul territorio, cena)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SABATO E DOMENICA </a:t>
            </a:r>
            <a:r>
              <a:rPr lang="it-IT" dirty="0" smtClean="0"/>
              <a:t>(in famiglia, imparando abitudini e usanze del luogo e prevedendo eventuali uscite sul territorio)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u="sng" dirty="0"/>
              <a:t>AL </a:t>
            </a:r>
            <a:r>
              <a:rPr lang="it-IT" b="1" u="sng" dirty="0" smtClean="0"/>
              <a:t>TERZO </a:t>
            </a:r>
            <a:r>
              <a:rPr lang="it-IT" b="1" u="sng" dirty="0"/>
              <a:t>ANNO, PER UNA SETTIMANA</a:t>
            </a:r>
            <a:r>
              <a:rPr lang="it-IT" b="1" dirty="0"/>
              <a:t>, </a:t>
            </a:r>
            <a:r>
              <a:rPr lang="it-IT" dirty="0"/>
              <a:t>IN PRIMAVERA (marzo-maggio), LE FAMIGLIE </a:t>
            </a:r>
            <a:r>
              <a:rPr lang="it-IT" dirty="0" smtClean="0"/>
              <a:t> FRANCESI OSPITERANNO </a:t>
            </a:r>
            <a:r>
              <a:rPr lang="it-IT" dirty="0"/>
              <a:t>IL CORRISPONDENTE DEL PROPRIO FIGLIO GARANTENDO: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/>
              <a:t>ALLOGGIO </a:t>
            </a:r>
            <a:r>
              <a:rPr lang="it-IT" dirty="0"/>
              <a:t>(camera degli ospiti, divano-letto in soggiorno, letto in camera del figlio...)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/>
              <a:t>VITTO </a:t>
            </a:r>
            <a:r>
              <a:rPr lang="it-IT" dirty="0"/>
              <a:t>(colazione, pranzo a casa o pranzo al sacco quando ci sono uscite didattiche sul territorio, cena)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/>
              <a:t>SABATO E DOMENICA </a:t>
            </a:r>
            <a:r>
              <a:rPr lang="it-IT" dirty="0"/>
              <a:t>(in famiglia, imparando abitudini e usanze del luogo e prevedendo eventuali uscite sul territorio)</a:t>
            </a:r>
          </a:p>
          <a:p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r>
              <a:rPr lang="it-IT" dirty="0" smtClean="0"/>
              <a:t>IN COSA CONSISTERA’ LO SCAMBIO CULTURALE (in Francia)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27945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it-IT" dirty="0" smtClean="0"/>
              <a:t>PROGRAMMA DELLO SCAMBIO</a:t>
            </a:r>
            <a:br>
              <a:rPr lang="it-IT" dirty="0" smtClean="0"/>
            </a:br>
            <a:r>
              <a:rPr lang="it-IT" dirty="0" smtClean="0"/>
              <a:t>in Francia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r>
              <a:rPr lang="it-IT" b="1" dirty="0" smtClean="0"/>
              <a:t>2/3 GIORNI  </a:t>
            </a:r>
            <a:r>
              <a:rPr lang="it-IT" dirty="0" smtClean="0"/>
              <a:t>DI PARTECIPAZIONE ALLA VITA DEL </a:t>
            </a:r>
            <a:r>
              <a:rPr lang="it-IT" b="1" dirty="0" smtClean="0"/>
              <a:t>COLLEGE (scuola media) FRANCESE</a:t>
            </a:r>
          </a:p>
          <a:p>
            <a:r>
              <a:rPr lang="it-IT" b="1" dirty="0" smtClean="0"/>
              <a:t>1 GIORNATA </a:t>
            </a:r>
            <a:r>
              <a:rPr lang="it-IT" dirty="0" smtClean="0"/>
              <a:t>CON I DOCENTI ACCOMPAGNATORI A </a:t>
            </a:r>
            <a:r>
              <a:rPr lang="it-IT" b="1" dirty="0" smtClean="0"/>
              <a:t>BORDEAUX</a:t>
            </a:r>
          </a:p>
          <a:p>
            <a:r>
              <a:rPr lang="it-IT" b="1" dirty="0" smtClean="0"/>
              <a:t>1 GIORNATA SULL’ ATLANTICO (</a:t>
            </a:r>
            <a:r>
              <a:rPr lang="it-IT" b="1" dirty="0" err="1" smtClean="0"/>
              <a:t>Bassin</a:t>
            </a:r>
            <a:r>
              <a:rPr lang="it-IT" b="1" dirty="0" smtClean="0"/>
              <a:t> d’</a:t>
            </a:r>
            <a:r>
              <a:rPr lang="it-IT" b="1" dirty="0" err="1" smtClean="0"/>
              <a:t>Arcachon</a:t>
            </a:r>
            <a:r>
              <a:rPr lang="it-IT" b="1" dirty="0" smtClean="0"/>
              <a:t> e Duna del </a:t>
            </a:r>
            <a:r>
              <a:rPr lang="it-IT" b="1" dirty="0" err="1" smtClean="0"/>
              <a:t>Pyla</a:t>
            </a:r>
            <a:r>
              <a:rPr lang="it-IT" b="1" dirty="0" smtClean="0"/>
              <a:t>) </a:t>
            </a:r>
            <a:r>
              <a:rPr lang="it-IT" dirty="0" smtClean="0"/>
              <a:t>CON IL GRUPPO DEI CORRISPONDENTI E I DOCENTI ACCOMPAGNATORI </a:t>
            </a:r>
          </a:p>
          <a:p>
            <a:r>
              <a:rPr lang="it-IT" dirty="0" smtClean="0"/>
              <a:t>FINE SETTIMANA IN FAMIGLIA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it-IT" sz="3200" dirty="0" smtClean="0"/>
              <a:t>COSTI PREVISTI PER IL VIAGGIO IN FRANCIA</a:t>
            </a:r>
            <a:br>
              <a:rPr lang="it-IT" sz="3200" dirty="0" smtClean="0"/>
            </a:br>
            <a:r>
              <a:rPr lang="it-IT" sz="3200" dirty="0" smtClean="0"/>
              <a:t>(terzo anno)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defRPr/>
            </a:pPr>
            <a:r>
              <a:rPr lang="it-IT" b="1" dirty="0" smtClean="0"/>
              <a:t>Biglietto aereo andata/ritorno </a:t>
            </a:r>
            <a:r>
              <a:rPr lang="it-IT" b="1" dirty="0" err="1" smtClean="0"/>
              <a:t>Roma-Bordeaux</a:t>
            </a:r>
            <a:r>
              <a:rPr lang="it-IT" b="1" dirty="0" smtClean="0"/>
              <a:t> </a:t>
            </a:r>
            <a:r>
              <a:rPr lang="it-IT" dirty="0" smtClean="0"/>
              <a:t>:circa 350 euro (da definire con calendario scolastico e gara d’appalto), comprensivo di bus-navetta per e da aeroporto + bagaglio in stiva,)</a:t>
            </a:r>
          </a:p>
          <a:p>
            <a:pPr>
              <a:defRPr/>
            </a:pPr>
            <a:r>
              <a:rPr lang="it-IT" b="1" dirty="0" smtClean="0"/>
              <a:t>Tutto il resto </a:t>
            </a:r>
            <a:r>
              <a:rPr lang="it-IT" dirty="0" smtClean="0"/>
              <a:t>(vitto, alloggio e trasporti in loco) </a:t>
            </a:r>
            <a:r>
              <a:rPr lang="it-IT" u="sng" dirty="0" smtClean="0"/>
              <a:t>è a carico della scuola francese e delle famiglie ospitanti</a:t>
            </a:r>
            <a:endParaRPr lang="it-IT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it-IT" dirty="0" smtClean="0"/>
              <a:t>CHI ACCOMPAGNA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it-IT" b="1" dirty="0" smtClean="0"/>
              <a:t>2 DOCENTI </a:t>
            </a:r>
            <a:r>
              <a:rPr lang="it-IT" dirty="0" smtClean="0"/>
              <a:t>ospiti presso colleghi dello scambio, sempre nella stessa zona dove sono ospitati gli alunni</a:t>
            </a:r>
          </a:p>
          <a:p>
            <a:r>
              <a:rPr lang="it-IT" b="1" dirty="0" smtClean="0"/>
              <a:t>La comunicazione </a:t>
            </a:r>
            <a:r>
              <a:rPr lang="it-IT" dirty="0" smtClean="0"/>
              <a:t>con gli alunni e le famiglie ospitanti </a:t>
            </a:r>
            <a:r>
              <a:rPr lang="it-IT" b="1" dirty="0" smtClean="0"/>
              <a:t>sarà costante per ogni esigenza </a:t>
            </a:r>
            <a:r>
              <a:rPr lang="it-IT" dirty="0" smtClean="0"/>
              <a:t>(gruppo </a:t>
            </a:r>
            <a:r>
              <a:rPr lang="it-IT" dirty="0" err="1" smtClean="0"/>
              <a:t>whatsapp</a:t>
            </a:r>
            <a:r>
              <a:rPr lang="it-IT" dirty="0" smtClean="0"/>
              <a:t>, contatti telefonici, ECC.)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it-IT" dirty="0" smtClean="0"/>
              <a:t>PROGRAMMA DELLO SCAMBIO</a:t>
            </a:r>
            <a:br>
              <a:rPr lang="it-IT" dirty="0" smtClean="0"/>
            </a:br>
            <a:r>
              <a:rPr lang="it-IT" dirty="0" smtClean="0"/>
              <a:t>in </a:t>
            </a:r>
            <a:r>
              <a:rPr lang="it-IT" dirty="0" smtClean="0"/>
              <a:t>Italia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2500" lnSpcReduction="20000"/>
          </a:bodyPr>
          <a:lstStyle/>
          <a:p>
            <a:r>
              <a:rPr lang="it-IT" b="1" dirty="0" smtClean="0"/>
              <a:t>2/3 GIORNI  </a:t>
            </a:r>
            <a:r>
              <a:rPr lang="it-IT" dirty="0" smtClean="0"/>
              <a:t>DI PARTECIPAZIONE ALLA VITA </a:t>
            </a:r>
            <a:r>
              <a:rPr lang="it-IT" dirty="0" smtClean="0"/>
              <a:t>DELLA SCUOLA MEDIA </a:t>
            </a:r>
            <a:r>
              <a:rPr lang="it-IT" b="1" dirty="0" smtClean="0"/>
              <a:t>ITALIANA</a:t>
            </a:r>
            <a:endParaRPr lang="it-IT" b="1" dirty="0" smtClean="0"/>
          </a:p>
          <a:p>
            <a:r>
              <a:rPr lang="it-IT" b="1" dirty="0" smtClean="0"/>
              <a:t>1 GIORNATA </a:t>
            </a:r>
            <a:r>
              <a:rPr lang="it-IT" dirty="0" smtClean="0"/>
              <a:t>CON I DOCENTI ACCOMPAGNATORI A </a:t>
            </a:r>
            <a:r>
              <a:rPr lang="it-IT" b="1" dirty="0" smtClean="0"/>
              <a:t>ROMA, SOLO GLI ALUNNI FRANCESI</a:t>
            </a:r>
            <a:endParaRPr lang="it-IT" b="1" dirty="0" smtClean="0"/>
          </a:p>
          <a:p>
            <a:r>
              <a:rPr lang="it-IT" b="1" dirty="0" smtClean="0"/>
              <a:t>1 GIORNATA </a:t>
            </a:r>
            <a:r>
              <a:rPr lang="it-IT" b="1" dirty="0" err="1" smtClean="0"/>
              <a:t>DI</a:t>
            </a:r>
            <a:r>
              <a:rPr lang="it-IT" b="1" dirty="0" smtClean="0"/>
              <a:t> ESCURSIONE NEL TERRITORIO LAZIALE </a:t>
            </a:r>
            <a:r>
              <a:rPr lang="it-IT" dirty="0" smtClean="0"/>
              <a:t>CON IL GRUPPO DEI CORRISPONDENTI E I DOCENTI ACCOMPAGNATORI </a:t>
            </a:r>
            <a:endParaRPr lang="it-IT" dirty="0" smtClean="0"/>
          </a:p>
          <a:p>
            <a:r>
              <a:rPr lang="it-IT" b="1" dirty="0" smtClean="0"/>
              <a:t>CACCIA AL TESORO </a:t>
            </a:r>
            <a:r>
              <a:rPr lang="it-IT" dirty="0" smtClean="0"/>
              <a:t>ALLA SCOPERTA </a:t>
            </a:r>
            <a:r>
              <a:rPr lang="it-IT" dirty="0" err="1" smtClean="0"/>
              <a:t>DI</a:t>
            </a:r>
            <a:r>
              <a:rPr lang="it-IT" dirty="0" smtClean="0"/>
              <a:t> POGGIO VECCHIO</a:t>
            </a:r>
            <a:endParaRPr lang="it-IT" dirty="0" smtClean="0"/>
          </a:p>
          <a:p>
            <a:r>
              <a:rPr lang="it-IT" dirty="0" smtClean="0"/>
              <a:t>FINE SETTIMANA IN FAMIGLIA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535</Words>
  <Application>Microsoft Office PowerPoint</Application>
  <PresentationFormat>Presentazione su schermo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 I.C. BASSA SABINA SCUOLA SECONDARIA DI PRIMO GRADO SCAMBIO CULTURALE POGGIO MIRTETO-LEOGNAN (Francia) </vt:lpstr>
      <vt:lpstr> Obiettivi di uno Scambio Culturale </vt:lpstr>
      <vt:lpstr>AVVIAMENTO  nelle classi prime</vt:lpstr>
      <vt:lpstr>IN COSA CONSISTERA’ LO SCAMBIO CULTURALE (in Italia)</vt:lpstr>
      <vt:lpstr>IN COSA CONSISTERA’ LO SCAMBIO CULTURALE (in Francia)</vt:lpstr>
      <vt:lpstr>PROGRAMMA DELLO SCAMBIO in Francia </vt:lpstr>
      <vt:lpstr>COSTI PREVISTI PER IL VIAGGIO IN FRANCIA (terzo anno)</vt:lpstr>
      <vt:lpstr>CHI ACCOMPAGNA</vt:lpstr>
      <vt:lpstr>PROGRAMMA DELLO SCAMBIO in Italia </vt:lpstr>
      <vt:lpstr>    IPOTESI DI PROGRAMMA IN ITALIA (al terzo anno)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I.C. BASSA SABINA SCUOLA SECONDARIA DI SECONDO GRADO SCAMBIO CULTURALE POGGIO MIRTETO-LEOGNAN (Francia)</dc:title>
  <dc:creator>Docenti 1</dc:creator>
  <cp:lastModifiedBy>ANGELA</cp:lastModifiedBy>
  <cp:revision>63</cp:revision>
  <dcterms:created xsi:type="dcterms:W3CDTF">2017-05-25T12:29:57Z</dcterms:created>
  <dcterms:modified xsi:type="dcterms:W3CDTF">2025-01-30T18:39:42Z</dcterms:modified>
</cp:coreProperties>
</file>